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7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3" r:id="rId10"/>
    <p:sldId id="262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E4D15-D520-4C48-B6BB-DDD7084F5A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11616-1365-414E-9A95-DDA566F175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E4D15-D520-4C48-B6BB-DDD7084F5A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11616-1365-414E-9A95-DDA566F175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E4D15-D520-4C48-B6BB-DDD7084F5A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11616-1365-414E-9A95-DDA566F175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E4D15-D520-4C48-B6BB-DDD7084F5A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11616-1365-414E-9A95-DDA566F175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E4D15-D520-4C48-B6BB-DDD7084F5A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11616-1365-414E-9A95-DDA566F175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E4D15-D520-4C48-B6BB-DDD7084F5A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11616-1365-414E-9A95-DDA566F175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E4D15-D520-4C48-B6BB-DDD7084F5A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11616-1365-414E-9A95-DDA566F175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E4D15-D520-4C48-B6BB-DDD7084F5A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11616-1365-414E-9A95-DDA566F175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E4D15-D520-4C48-B6BB-DDD7084F5A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11616-1365-414E-9A95-DDA566F175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E4D15-D520-4C48-B6BB-DDD7084F5A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11616-1365-414E-9A95-DDA566F175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/>
            </a:lvl1pPr>
          </a:lstStyle>
          <a:p>
            <a:r>
              <a:rPr>
                <a:sym typeface="+mn-ea"/>
              </a:rPr>
              <a:t>单击此处编辑母版标题样式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defTabSz="914400">
              <a:def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defRPr>
            </a:lvl1pPr>
            <a:lvl2pPr marL="457200" lvl="1" indent="0" defTabSz="914400">
              <a:buNone/>
              <a:tabLst>
                <a:tab pos="1609725" algn="l"/>
              </a:tabLst>
              <a:def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defRPr>
            </a:lvl2pPr>
            <a:lvl3pPr lvl="2" defTabSz="914400">
              <a:def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defRPr>
            </a:lvl3pPr>
            <a:lvl4pPr lvl="3" defTabSz="914400">
              <a:def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defRPr>
            </a:lvl4pPr>
            <a:lvl5pPr lvl="4" defTabSz="914400">
              <a:def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E4D15-D520-4C48-B6BB-DDD7084F5A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11616-1365-414E-9A95-DDA566F175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defTabSz="914400">
              <a:defRPr lang="zh-CN" altLang="en-US" sz="3200" dirty="0"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b="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4D15-D520-4C48-B6BB-DDD7084F5A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11616-1365-414E-9A95-DDA566F175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4800"/>
              <a:t>数据驱动的可视化媒体处理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/>
              <a:t>指导老师：苏卓</a:t>
            </a:r>
            <a:endParaRPr kumimoji="1" lang="zh-CN" altLang="en-US"/>
          </a:p>
          <a:p>
            <a:r>
              <a:rPr kumimoji="1" lang="en-US" altLang="zh-CN"/>
              <a:t>17326032</a:t>
            </a:r>
            <a:r>
              <a:rPr kumimoji="1" lang="zh-CN" altLang="en-US"/>
              <a:t>    林文锋    </a:t>
            </a:r>
            <a:r>
              <a:rPr kumimoji="1" lang="en-US" altLang="zh-CN"/>
              <a:t>18</a:t>
            </a:r>
            <a:r>
              <a:rPr kumimoji="1" lang="zh-CN" altLang="en-US"/>
              <a:t>级软件工程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功能说明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/>
          <a:p>
            <a:r>
              <a:rPr lang="zh-CN" altLang="en-US"/>
              <a:t>快速的均值滤波方法</a:t>
            </a:r>
            <a:endParaRPr lang="zh-CN" altLang="en-US"/>
          </a:p>
          <a:p>
            <a:pPr lvl="1"/>
            <a:r>
              <a:rPr lang="zh-CN" altLang="en-US"/>
              <a:t>使用优化积分图获取均值的滤波方法</a:t>
            </a:r>
            <a:endParaRPr lang="zh-CN" altLang="en-US"/>
          </a:p>
          <a:p>
            <a:pPr lvl="0"/>
            <a:r>
              <a:rPr lang="zh-CN" altLang="en-US"/>
              <a:t>用于对比的均值滤波方法</a:t>
            </a:r>
            <a:endParaRPr lang="zh-CN" altLang="en-US"/>
          </a:p>
          <a:p>
            <a:pPr lvl="0"/>
            <a:r>
              <a:rPr lang="zh-CN" altLang="en-US"/>
              <a:t>经典的均值迁移滤波</a:t>
            </a:r>
            <a:endParaRPr lang="zh-CN" altLang="en-US"/>
          </a:p>
          <a:p>
            <a:pPr lvl="0"/>
            <a:r>
              <a:rPr lang="zh-CN" altLang="en-US"/>
              <a:t>经典的中值滤波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upload_1016072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349" y="2272931"/>
            <a:ext cx="3930276" cy="38592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读取图片</a:t>
            </a:r>
            <a:endParaRPr lang="zh-CN" altLang="en-US"/>
          </a:p>
        </p:txBody>
      </p:sp>
      <p:pic>
        <p:nvPicPr>
          <p:cNvPr id="2" name="内容占位符 1"/>
          <p:cNvPicPr>
            <a:picLocks noGrp="1"/>
          </p:cNvPicPr>
          <p:nvPr>
            <p:ph sz="half" idx="1"/>
          </p:nvPr>
        </p:nvPicPr>
        <p:blipFill>
          <a:blip r:embed="rId1"/>
          <a:srcRect t="9703" b="9703"/>
        </p:blipFill>
        <p:spPr>
          <a:xfrm>
            <a:off x="838200" y="1825625"/>
            <a:ext cx="5181600" cy="4351338"/>
          </a:xfrm>
        </p:spPr>
      </p:pic>
      <p:pic>
        <p:nvPicPr>
          <p:cNvPr id="7" name="内容占位符 6"/>
          <p:cNvPicPr>
            <a:picLocks noGrp="1"/>
          </p:cNvPicPr>
          <p:nvPr>
            <p:ph sz="half" idx="2"/>
          </p:nvPr>
        </p:nvPicPr>
        <p:blipFill>
          <a:blip r:embed="rId2"/>
          <a:srcRect t="9703" b="9703"/>
        </p:blipFill>
        <p:spPr>
          <a:xfrm>
            <a:off x="6172200" y="1825625"/>
            <a:ext cx="5181600" cy="4351338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均值迁移边缘感知滤波</a:t>
            </a:r>
            <a:endParaRPr lang="zh-CN" altLang="en-US"/>
          </a:p>
        </p:txBody>
      </p:sp>
      <p:pic>
        <p:nvPicPr>
          <p:cNvPr id="4" name="内容占位符 3"/>
          <p:cNvPicPr>
            <a:picLocks noGrp="1"/>
          </p:cNvPicPr>
          <p:nvPr>
            <p:ph sz="half" idx="1"/>
          </p:nvPr>
        </p:nvPicPr>
        <p:blipFill>
          <a:blip r:embed="rId1"/>
          <a:srcRect t="9703" b="9703"/>
        </p:blipFill>
        <p:spPr>
          <a:xfrm>
            <a:off x="838200" y="1825625"/>
            <a:ext cx="5181600" cy="4351338"/>
          </a:xfrm>
        </p:spPr>
      </p:pic>
      <p:pic>
        <p:nvPicPr>
          <p:cNvPr id="5" name="内容占位符 4"/>
          <p:cNvPicPr>
            <a:picLocks noGrp="1"/>
          </p:cNvPicPr>
          <p:nvPr>
            <p:ph sz="half" idx="2"/>
          </p:nvPr>
        </p:nvPicPr>
        <p:blipFill>
          <a:blip r:embed="rId2"/>
          <a:srcRect l="11423" r="11423"/>
        </p:blipFill>
        <p:spPr>
          <a:xfrm>
            <a:off x="6172200" y="1825625"/>
            <a:ext cx="5181600" cy="4351338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均值滤波</a:t>
            </a:r>
            <a:endParaRPr lang="zh-CN" altLang="en-US"/>
          </a:p>
        </p:txBody>
      </p:sp>
      <p:pic>
        <p:nvPicPr>
          <p:cNvPr id="5" name="内容占位符 4"/>
          <p:cNvPicPr>
            <a:picLocks noGrp="1"/>
          </p:cNvPicPr>
          <p:nvPr>
            <p:ph sz="half" idx="1"/>
          </p:nvPr>
        </p:nvPicPr>
        <p:blipFill>
          <a:blip r:embed="rId1"/>
          <a:srcRect t="9703" b="9703"/>
        </p:blipFill>
        <p:spPr>
          <a:xfrm>
            <a:off x="838200" y="1825625"/>
            <a:ext cx="5181600" cy="4351338"/>
          </a:xfrm>
        </p:spPr>
      </p:pic>
      <p:pic>
        <p:nvPicPr>
          <p:cNvPr id="6" name="内容占位符 5"/>
          <p:cNvPicPr>
            <a:picLocks noGrp="1"/>
          </p:cNvPicPr>
          <p:nvPr>
            <p:ph sz="half" idx="2"/>
          </p:nvPr>
        </p:nvPicPr>
        <p:blipFill>
          <a:blip r:embed="rId2"/>
          <a:srcRect l="11423" r="11423"/>
        </p:blipFill>
        <p:spPr>
          <a:xfrm>
            <a:off x="6172200" y="1825625"/>
            <a:ext cx="5181600" cy="4351338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快速均值滤波</a:t>
            </a:r>
            <a:endParaRPr lang="zh-CN" altLang="en-US"/>
          </a:p>
        </p:txBody>
      </p:sp>
      <p:pic>
        <p:nvPicPr>
          <p:cNvPr id="4" name="内容占位符 3"/>
          <p:cNvPicPr>
            <a:picLocks noGrp="1"/>
          </p:cNvPicPr>
          <p:nvPr>
            <p:ph sz="half" idx="1"/>
          </p:nvPr>
        </p:nvPicPr>
        <p:blipFill>
          <a:blip r:embed="rId1"/>
          <a:srcRect t="9703" b="9703"/>
        </p:blipFill>
        <p:spPr>
          <a:xfrm>
            <a:off x="838200" y="1825625"/>
            <a:ext cx="5181600" cy="4351338"/>
          </a:xfrm>
        </p:spPr>
      </p:pic>
      <p:pic>
        <p:nvPicPr>
          <p:cNvPr id="5" name="内容占位符 4"/>
          <p:cNvPicPr>
            <a:picLocks noGrp="1"/>
          </p:cNvPicPr>
          <p:nvPr>
            <p:ph sz="half" idx="2"/>
          </p:nvPr>
        </p:nvPicPr>
        <p:blipFill>
          <a:blip r:embed="rId2"/>
          <a:srcRect l="11423" r="11423"/>
        </p:blipFill>
        <p:spPr>
          <a:xfrm>
            <a:off x="6172200" y="1825625"/>
            <a:ext cx="5181600" cy="4351338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快速均值滤波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7401" y="1594142"/>
            <a:ext cx="10666687" cy="4618324"/>
          </a:xfrm>
        </p:spPr>
        <p:txBody>
          <a:bodyPr>
            <a:normAutofit fontScale="90000" lnSpcReduction="10000"/>
          </a:bodyPr>
          <a:p>
            <a:pPr>
              <a:lnSpc>
                <a:spcPct val="100000"/>
              </a:lnSpc>
            </a:pPr>
            <a:r>
              <a:rPr lang="zh-CN" altLang="en-US" sz="2600"/>
              <a:t>积分图快速优化</a:t>
            </a:r>
            <a:endParaRPr lang="zh-CN" altLang="en-US" sz="2600"/>
          </a:p>
          <a:p>
            <a:pPr>
              <a:lnSpc>
                <a:spcPct val="100000"/>
              </a:lnSpc>
            </a:pPr>
            <a:r>
              <a:rPr lang="zh-CN" altLang="en-US" sz="2600"/>
              <a:t>原均值滤波采用的方法为：</a:t>
            </a:r>
            <a:endParaRPr lang="zh-CN" altLang="en-US" sz="2600"/>
          </a:p>
          <a:p>
            <a:pPr lvl="1">
              <a:lnSpc>
                <a:spcPct val="100000"/>
              </a:lnSpc>
            </a:pPr>
            <a:r>
              <a:rPr lang="zh-CN" altLang="en-US" sz="2200"/>
              <a:t>对图片的每一个元素，更新其</a:t>
            </a:r>
            <a:r>
              <a:rPr lang="en-US" altLang="zh-CN" sz="2200"/>
              <a:t>s</a:t>
            </a:r>
            <a:r>
              <a:rPr lang="zh-CN" altLang="en-US" sz="2200"/>
              <a:t>值为取</a:t>
            </a:r>
            <a:r>
              <a:rPr lang="en-US" altLang="zh-CN" sz="2200"/>
              <a:t>w * h</a:t>
            </a:r>
            <a:r>
              <a:rPr lang="zh-CN" altLang="en-US" sz="2200"/>
              <a:t>大小的窗口中所有元素的和除以</a:t>
            </a:r>
            <a:r>
              <a:rPr lang="en-US" altLang="zh-CN" sz="2200"/>
              <a:t>w * h</a:t>
            </a:r>
            <a:r>
              <a:rPr lang="zh-CN" altLang="en-US" sz="2200"/>
              <a:t>大小的窗口</a:t>
            </a:r>
            <a:endParaRPr lang="zh-CN" altLang="en-US" sz="2200"/>
          </a:p>
          <a:p>
            <a:pPr lvl="1">
              <a:lnSpc>
                <a:spcPct val="100000"/>
              </a:lnSpc>
            </a:pPr>
            <a:r>
              <a:rPr lang="zh-CN" altLang="en-US" sz="2200"/>
              <a:t>原总复杂度：</a:t>
            </a:r>
            <a:r>
              <a:rPr lang="en-US" altLang="zh-CN" sz="2200"/>
              <a:t>O(imageSize*w*h)</a:t>
            </a:r>
            <a:endParaRPr lang="zh-CN" altLang="en-US" sz="2200"/>
          </a:p>
          <a:p>
            <a:pPr lvl="0">
              <a:lnSpc>
                <a:spcPct val="100000"/>
              </a:lnSpc>
            </a:pPr>
            <a:r>
              <a:rPr lang="zh-CN" altLang="en-US" sz="2600"/>
              <a:t>快速均值滤波采用的方法为：</a:t>
            </a:r>
            <a:endParaRPr lang="zh-CN" altLang="en-US" sz="2600"/>
          </a:p>
          <a:p>
            <a:pPr lvl="1">
              <a:lnSpc>
                <a:spcPct val="100000"/>
              </a:lnSpc>
            </a:pPr>
            <a:r>
              <a:rPr lang="zh-CN" altLang="en-US" sz="2200"/>
              <a:t>对图片的每一个元素，维护一个矩阵的二维前缀来把</a:t>
            </a:r>
            <a:r>
              <a:rPr lang="en-US" altLang="zh-CN" sz="2200"/>
              <a:t>w * h</a:t>
            </a:r>
            <a:r>
              <a:rPr lang="zh-CN" altLang="en-US" sz="2200"/>
              <a:t>大小的计算量降至</a:t>
            </a:r>
            <a:r>
              <a:rPr lang="en-US" altLang="zh-CN" sz="2200"/>
              <a:t>max(w, h)</a:t>
            </a:r>
            <a:r>
              <a:rPr lang="zh-CN" altLang="en-US" sz="2200"/>
              <a:t>的计算量</a:t>
            </a:r>
            <a:endParaRPr lang="zh-CN" altLang="en-US" sz="2200"/>
          </a:p>
          <a:p>
            <a:pPr lvl="1">
              <a:lnSpc>
                <a:spcPct val="100000"/>
              </a:lnSpc>
            </a:pPr>
            <a:r>
              <a:rPr lang="zh-CN" altLang="en-US" sz="2200"/>
              <a:t>新总复杂度：</a:t>
            </a:r>
            <a:r>
              <a:rPr lang="en-US" altLang="zh-CN" sz="2200"/>
              <a:t>O(imageSize*max(w*h))</a:t>
            </a:r>
            <a:endParaRPr lang="en-US" altLang="zh-CN" sz="2200"/>
          </a:p>
          <a:p>
            <a:pPr lvl="0">
              <a:lnSpc>
                <a:spcPct val="100000"/>
              </a:lnSpc>
            </a:pPr>
            <a:r>
              <a:rPr lang="zh-CN" altLang="en-US" sz="2600"/>
              <a:t>加速比：</a:t>
            </a:r>
            <a:r>
              <a:rPr lang="en-US" altLang="zh-CN" sz="2600"/>
              <a:t>speedup </a:t>
            </a:r>
            <a:r>
              <a:rPr lang="zh-CN" altLang="en-US" sz="2600"/>
              <a:t>= 原总复杂度</a:t>
            </a:r>
            <a:r>
              <a:rPr lang="en-US" altLang="zh-CN" sz="2600"/>
              <a:t>/</a:t>
            </a:r>
            <a:r>
              <a:rPr lang="zh-CN" altLang="en-US" sz="2600"/>
              <a:t>新总复杂度 = </a:t>
            </a:r>
            <a:r>
              <a:rPr lang="en-US" altLang="zh-CN" sz="2600"/>
              <a:t>min(w, h)</a:t>
            </a:r>
            <a:endParaRPr lang="en-US" altLang="zh-CN" sz="2600"/>
          </a:p>
          <a:p>
            <a:pPr lvl="0">
              <a:lnSpc>
                <a:spcPct val="100000"/>
              </a:lnSpc>
            </a:pPr>
            <a:r>
              <a:rPr lang="zh-CN" altLang="en-US" sz="2600"/>
              <a:t>由于</a:t>
            </a:r>
            <a:r>
              <a:rPr lang="en-US" altLang="zh-CN" sz="2600"/>
              <a:t>Opencv</a:t>
            </a:r>
            <a:r>
              <a:rPr lang="zh-CN" altLang="en-US" sz="2600"/>
              <a:t>库内自带的</a:t>
            </a:r>
            <a:r>
              <a:rPr lang="en-US" altLang="zh-CN" sz="2600"/>
              <a:t>Blur</a:t>
            </a:r>
            <a:r>
              <a:rPr lang="zh-CN" altLang="en-US" sz="2600"/>
              <a:t>函数已经根据不同的方法进行过优化，导致我们的</a:t>
            </a:r>
            <a:r>
              <a:rPr lang="en-US" altLang="zh-CN" sz="2600"/>
              <a:t>"</a:t>
            </a:r>
            <a:r>
              <a:rPr lang="zh-CN" altLang="en-US" sz="2600"/>
              <a:t>快速</a:t>
            </a:r>
            <a:r>
              <a:rPr lang="en-US" altLang="zh-CN" sz="2600"/>
              <a:t>"</a:t>
            </a:r>
            <a:r>
              <a:rPr lang="zh-CN" altLang="en-US" sz="2600"/>
              <a:t>均值滤波方法看起来很慢，所以把图片转成灰色表示无能为力</a:t>
            </a:r>
            <a:endParaRPr lang="zh-CN" altLang="en-US" sz="2600"/>
          </a:p>
          <a:p>
            <a:pPr marL="0" lvl="0" indent="0">
              <a:lnSpc>
                <a:spcPct val="100000"/>
              </a:lnSpc>
              <a:buNone/>
            </a:pPr>
            <a:endParaRPr lang="zh-CN" altLang="en-US" sz="2600"/>
          </a:p>
          <a:p>
            <a:pPr lvl="0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中值滤波</a:t>
            </a:r>
            <a:endParaRPr lang="zh-CN" altLang="en-US"/>
          </a:p>
        </p:txBody>
      </p:sp>
      <p:pic>
        <p:nvPicPr>
          <p:cNvPr id="4" name="内容占位符 3"/>
          <p:cNvPicPr>
            <a:picLocks noGrp="1"/>
          </p:cNvPicPr>
          <p:nvPr>
            <p:ph sz="half" idx="1"/>
          </p:nvPr>
        </p:nvPicPr>
        <p:blipFill>
          <a:blip r:embed="rId1"/>
          <a:srcRect t="9703" b="9703"/>
        </p:blipFill>
        <p:spPr>
          <a:xfrm>
            <a:off x="838200" y="1825625"/>
            <a:ext cx="5181600" cy="4351338"/>
          </a:xfrm>
        </p:spPr>
      </p:pic>
      <p:pic>
        <p:nvPicPr>
          <p:cNvPr id="5" name="内容占位符 4"/>
          <p:cNvPicPr>
            <a:picLocks noGrp="1"/>
          </p:cNvPicPr>
          <p:nvPr>
            <p:ph sz="half" idx="2"/>
          </p:nvPr>
        </p:nvPicPr>
        <p:blipFill>
          <a:blip r:embed="rId2"/>
          <a:srcRect l="11423" r="11423"/>
        </p:blipFill>
        <p:spPr>
          <a:xfrm>
            <a:off x="6172200" y="1825625"/>
            <a:ext cx="5181600" cy="4351338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418</Words>
  <Application>WWO_openplatform_20210302211656-f47f7d1571</Application>
  <PresentationFormat>宽屏</PresentationFormat>
  <Paragraphs>37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Arial</vt:lpstr>
      <vt:lpstr>宋体</vt:lpstr>
      <vt:lpstr>Wingdings</vt:lpstr>
      <vt:lpstr>等线 Light</vt:lpstr>
      <vt:lpstr>宋体</vt:lpstr>
      <vt:lpstr>汉仪书宋二KW</vt:lpstr>
      <vt:lpstr>等线</vt:lpstr>
      <vt:lpstr>汉仪中等线KW</vt:lpstr>
      <vt:lpstr>微软雅黑</vt:lpstr>
      <vt:lpstr>汉仪旗黑KW 55S</vt:lpstr>
      <vt:lpstr>webwppDefTheme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数据驱动的可视化媒体处理</dc:title>
  <dc:creator>严峻</dc:creator>
  <cp:lastModifiedBy>严峻</cp:lastModifiedBy>
  <dcterms:created xsi:type="dcterms:W3CDTF">2021-06-24T13:36:31Z</dcterms:created>
  <dcterms:modified xsi:type="dcterms:W3CDTF">2021-06-24T13:36:31Z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